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17"/>
  </p:notesMasterIdLst>
  <p:handoutMasterIdLst>
    <p:handoutMasterId r:id="rId18"/>
  </p:handoutMasterIdLst>
  <p:sldIdLst>
    <p:sldId id="284" r:id="rId3"/>
    <p:sldId id="260" r:id="rId4"/>
    <p:sldId id="298" r:id="rId5"/>
    <p:sldId id="294" r:id="rId6"/>
    <p:sldId id="292" r:id="rId7"/>
    <p:sldId id="257" r:id="rId8"/>
    <p:sldId id="299" r:id="rId9"/>
    <p:sldId id="297" r:id="rId10"/>
    <p:sldId id="289" r:id="rId11"/>
    <p:sldId id="295" r:id="rId12"/>
    <p:sldId id="288" r:id="rId13"/>
    <p:sldId id="296" r:id="rId14"/>
    <p:sldId id="300" r:id="rId15"/>
    <p:sldId id="29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200"/>
    <a:srgbClr val="FCA34F"/>
    <a:srgbClr val="EA136A"/>
    <a:srgbClr val="F1427F"/>
    <a:srgbClr val="5AF6FA"/>
    <a:srgbClr val="FDC100"/>
    <a:srgbClr val="EB0029"/>
    <a:srgbClr val="814097"/>
    <a:srgbClr val="49C2C6"/>
    <a:srgbClr val="00A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88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120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650333-CDE5-FC4C-A584-1C6FFD452C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08DBEE-9F45-A941-9139-2716E6E181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4BFBA-7276-B34C-B416-95DD9C53DB02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5EFF3-653C-DA4E-8BF6-E6804FD6E0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FB9A2-E282-E445-AB8F-DD46ADA3BD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E37BA-CC04-A34D-8D48-19DDD3361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64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ABD39-9E66-1B46-A812-002D3BDD47F4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53303-F8DD-964A-AD84-D83E5C8E5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49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9040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70262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8327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ssion Presenter Intr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1866" y="1725740"/>
            <a:ext cx="6681891" cy="2476846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rgbClr val="FFB2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21866" y="4229574"/>
            <a:ext cx="7133304" cy="1103601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0481008-BB58-EA43-BF81-BC19352F65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520" y="1725740"/>
            <a:ext cx="2500947" cy="3607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4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505" y="3080647"/>
            <a:ext cx="5966827" cy="919421"/>
          </a:xfrm>
        </p:spPr>
        <p:txBody>
          <a:bodyPr anchor="b">
            <a:noAutofit/>
          </a:bodyPr>
          <a:lstStyle>
            <a:lvl1pPr algn="r">
              <a:defRPr sz="6000" b="1" spc="300">
                <a:solidFill>
                  <a:srgbClr val="F1427F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66969" y="3881356"/>
            <a:ext cx="5971363" cy="698195"/>
          </a:xfrm>
        </p:spPr>
        <p:txBody>
          <a:bodyPr>
            <a:noAutofit/>
          </a:bodyPr>
          <a:lstStyle>
            <a:lvl1pPr marL="0" indent="0" algn="r">
              <a:buNone/>
              <a:defRPr sz="5400" b="0" spc="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QUESTIONS?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C476B25-4836-9E4A-96D2-D0FD1C998E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405811" y="5147137"/>
            <a:ext cx="7432521" cy="441731"/>
          </a:xfrm>
        </p:spPr>
        <p:txBody>
          <a:bodyPr>
            <a:normAutofit/>
          </a:bodyPr>
          <a:lstStyle>
            <a:lvl1pPr marL="0" indent="0" algn="r">
              <a:buNone/>
              <a:defRPr sz="1800" b="0" i="1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Please complete the online session evaluation.</a:t>
            </a:r>
          </a:p>
        </p:txBody>
      </p:sp>
    </p:spTree>
    <p:extLst>
      <p:ext uri="{BB962C8B-B14F-4D97-AF65-F5344CB8AC3E}">
        <p14:creationId xmlns:p14="http://schemas.microsoft.com/office/powerpoint/2010/main" val="3438878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0AE6-B7C9-3C46-B3BD-1AD952EC7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2DEFC-42C3-3049-A2C3-DD503DD5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9009A-DDD7-ED40-822A-246A347F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6429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DD22E-6E00-2642-AB6C-51EF08B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666EF-CCF5-D341-94A5-6A59A792D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24A48-130D-C54C-AF86-667DEFB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EF33DD8-AAAD-984D-87D1-AB51DEB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3661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36344-3A6A-A149-90EA-DE2A14BD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5027420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49896-567E-FE49-B212-621033A6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4480" y="2418576"/>
            <a:ext cx="5027420" cy="43399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E262-D528-2549-BCA0-1A4696491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5661" y="1554480"/>
            <a:ext cx="5052179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5DBC-F82F-5842-8C65-40C7E269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5661" y="2418576"/>
            <a:ext cx="5052179" cy="4339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0177EEE-7233-6F41-AD88-F1068975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0CAA61F-3D5A-4FF6-AC70-10F97B6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769" y="6393421"/>
            <a:ext cx="563287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8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CC6-D3ED-C143-8E87-98A7AD7E5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F6217A-461E-FB4B-B651-9AD55E50A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54480" y="1554480"/>
            <a:ext cx="10332746" cy="51983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3C4726-B2D6-0E4D-8C13-65FBE9C8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0392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384-6216-4E40-9276-3925763A1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240" y="137160"/>
            <a:ext cx="4827801" cy="129467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5B368-CA4C-1B49-B39B-2929392CF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981" y="137161"/>
            <a:ext cx="4827825" cy="66213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74AD-9FFE-F848-936A-D87FCE7C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19FEA-0E0B-804A-A745-9DC88F28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87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171F-ED68-EF49-BC47-477C54CE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41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0AE6-B7C9-3C46-B3BD-1AD952EC7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2DEFC-42C3-3049-A2C3-DD503DD5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9009A-DDD7-ED40-822A-246A347F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1061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DD22E-6E00-2642-AB6C-51EF08B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666EF-CCF5-D341-94A5-6A59A792D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24A48-130D-C54C-AF86-667DEFB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EF33DD8-AAAD-984D-87D1-AB51DEB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7773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36344-3A6A-A149-90EA-DE2A14BD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5027420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49896-567E-FE49-B212-621033A6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4480" y="2418576"/>
            <a:ext cx="5027420" cy="43399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E262-D528-2549-BCA0-1A4696491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5661" y="1554480"/>
            <a:ext cx="5052179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5DBC-F82F-5842-8C65-40C7E269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5661" y="2418576"/>
            <a:ext cx="5052179" cy="4339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0177EEE-7233-6F41-AD88-F1068975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0CAA61F-3D5A-4FF6-AC70-10F97B6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769" y="6393421"/>
            <a:ext cx="563287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26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CC6-D3ED-C143-8E87-98A7AD7E5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F6217A-461E-FB4B-B651-9AD55E50A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54480" y="1554480"/>
            <a:ext cx="10332746" cy="51983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3C4726-B2D6-0E4D-8C13-65FBE9C8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724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384-6216-4E40-9276-3925763A1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240" y="137160"/>
            <a:ext cx="4827801" cy="129467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5B368-CA4C-1B49-B39B-2929392CF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981" y="137161"/>
            <a:ext cx="4827825" cy="66213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74AD-9FFE-F848-936A-D87FCE7C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19FEA-0E0B-804A-A745-9DC88F28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66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171F-ED68-EF49-BC47-477C54CE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5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6BA37-BE0A-704E-9E30-741DC704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3226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FE2B-6A2A-4F45-8C75-919F31FF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5CB8-0BEF-0143-A722-5ECD28F9B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C1EC6C4-7E1C-E74D-B6D5-22B8D4C0BB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88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0" r:id="rId2"/>
    <p:sldLayoutId id="2147483691" r:id="rId3"/>
    <p:sldLayoutId id="2147483677" r:id="rId4"/>
    <p:sldLayoutId id="2147483659" r:id="rId5"/>
    <p:sldLayoutId id="2147483650" r:id="rId6"/>
    <p:sldLayoutId id="2147483652" r:id="rId7"/>
    <p:sldLayoutId id="2147483653" r:id="rId8"/>
    <p:sldLayoutId id="2147483654" r:id="rId9"/>
    <p:sldLayoutId id="2147483657" r:id="rId10"/>
    <p:sldLayoutId id="21474836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6BA37-BE0A-704E-9E30-741DC704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3226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FE2B-6A2A-4F45-8C75-919F31FF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5CB8-0BEF-0143-A722-5ECD28F9B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C1EC6C4-7E1C-E74D-B6D5-22B8D4C0BB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72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5cw6zH32DqI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DrEMA2Ae6vQ?feature=oembed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58339-BA5E-4342-A2A8-44586234A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166" y="2452421"/>
            <a:ext cx="9111941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Conference Realignment - Impact on College Athletics Programs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24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nthony Di Fino - Deputy AD, External Relations - Staff Directory -  University of Cincinnati Athletics">
            <a:extLst>
              <a:ext uri="{FF2B5EF4-FFF2-40B4-BE49-F238E27FC236}">
                <a16:creationId xmlns:a16="http://schemas.microsoft.com/office/drawing/2014/main" id="{27CE0ABB-1A8C-4D68-A0F6-A1E956B929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" r="2459"/>
          <a:stretch/>
        </p:blipFill>
        <p:spPr bwMode="auto">
          <a:xfrm>
            <a:off x="7435460" y="2051067"/>
            <a:ext cx="1923835" cy="268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Ryan Peck - Deputy Athletic Director, External Operations - Staff Directory  - University of North Texas Athletics">
            <a:extLst>
              <a:ext uri="{FF2B5EF4-FFF2-40B4-BE49-F238E27FC236}">
                <a16:creationId xmlns:a16="http://schemas.microsoft.com/office/drawing/2014/main" id="{D339FA16-2DD8-4082-9B04-5A17807068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7" b="7895"/>
          <a:stretch/>
        </p:blipFill>
        <p:spPr bwMode="auto">
          <a:xfrm>
            <a:off x="9678276" y="2051068"/>
            <a:ext cx="2088284" cy="268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D6DA739-5A72-144A-B83C-EA7ABE4A2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63" y="4889787"/>
            <a:ext cx="1869202" cy="38055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marR="0" lvl="0" algn="ctr">
              <a:spcAft>
                <a:spcPts val="0"/>
              </a:spcAft>
            </a:pPr>
            <a:r>
              <a:rPr lang="en-US" sz="2000" dirty="0"/>
              <a:t>Eric McKenzie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242827-22C3-834A-B5AC-E6104155C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2363" y="5307492"/>
            <a:ext cx="1866173" cy="223825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US" sz="1400" dirty="0"/>
              <a:t>Paciolan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CFB552F7-B7D1-4FEA-9B33-AE5D37B6360F}"/>
              </a:ext>
            </a:extLst>
          </p:cNvPr>
          <p:cNvSpPr txBox="1">
            <a:spLocks/>
          </p:cNvSpPr>
          <p:nvPr/>
        </p:nvSpPr>
        <p:spPr>
          <a:xfrm>
            <a:off x="4989984" y="4889789"/>
            <a:ext cx="2195113" cy="3805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FFB2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dirty="0"/>
              <a:t>Nancy Hixon 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7850F95D-36EB-41E3-B6B5-50D93B664D6A}"/>
              </a:ext>
            </a:extLst>
          </p:cNvPr>
          <p:cNvSpPr txBox="1">
            <a:spLocks/>
          </p:cNvSpPr>
          <p:nvPr/>
        </p:nvSpPr>
        <p:spPr>
          <a:xfrm>
            <a:off x="4989984" y="5310595"/>
            <a:ext cx="2195113" cy="24614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3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Air Force Academy</a:t>
            </a: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FE2D56D3-1748-4614-95AA-AD342B19F747}"/>
              </a:ext>
            </a:extLst>
          </p:cNvPr>
          <p:cNvSpPr txBox="1">
            <a:spLocks/>
          </p:cNvSpPr>
          <p:nvPr/>
        </p:nvSpPr>
        <p:spPr>
          <a:xfrm>
            <a:off x="7335536" y="4864364"/>
            <a:ext cx="2195113" cy="3805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FFB2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dirty="0"/>
              <a:t>Anthony Di </a:t>
            </a:r>
            <a:r>
              <a:rPr lang="en-US" sz="2000" dirty="0" err="1"/>
              <a:t>Fino</a:t>
            </a:r>
            <a:r>
              <a:rPr lang="en-US" sz="2000" dirty="0"/>
              <a:t> 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0620B314-7D0F-44B1-9B71-37074C889640}"/>
              </a:ext>
            </a:extLst>
          </p:cNvPr>
          <p:cNvSpPr txBox="1">
            <a:spLocks/>
          </p:cNvSpPr>
          <p:nvPr/>
        </p:nvSpPr>
        <p:spPr>
          <a:xfrm>
            <a:off x="7335536" y="5285170"/>
            <a:ext cx="2195113" cy="24614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3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University of Cincinnati</a:t>
            </a:r>
          </a:p>
        </p:txBody>
      </p:sp>
      <p:sp>
        <p:nvSpPr>
          <p:cNvPr id="25" name="Title 5">
            <a:extLst>
              <a:ext uri="{FF2B5EF4-FFF2-40B4-BE49-F238E27FC236}">
                <a16:creationId xmlns:a16="http://schemas.microsoft.com/office/drawing/2014/main" id="{E81BCFA4-F11C-4996-8571-3D41DEF3CBB0}"/>
              </a:ext>
            </a:extLst>
          </p:cNvPr>
          <p:cNvSpPr txBox="1">
            <a:spLocks/>
          </p:cNvSpPr>
          <p:nvPr/>
        </p:nvSpPr>
        <p:spPr>
          <a:xfrm>
            <a:off x="9622096" y="4864365"/>
            <a:ext cx="2195113" cy="3805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FFB2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dirty="0"/>
              <a:t>Ryan Peck 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5B6748AD-DD25-48C0-94D9-E89FA07B4BCB}"/>
              </a:ext>
            </a:extLst>
          </p:cNvPr>
          <p:cNvSpPr txBox="1">
            <a:spLocks/>
          </p:cNvSpPr>
          <p:nvPr/>
        </p:nvSpPr>
        <p:spPr>
          <a:xfrm>
            <a:off x="9622096" y="5285170"/>
            <a:ext cx="2195113" cy="27157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3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en-US" sz="1300" dirty="0"/>
              <a:t>North Texas University</a:t>
            </a:r>
          </a:p>
        </p:txBody>
      </p:sp>
      <p:sp>
        <p:nvSpPr>
          <p:cNvPr id="30" name="Title 5">
            <a:extLst>
              <a:ext uri="{FF2B5EF4-FFF2-40B4-BE49-F238E27FC236}">
                <a16:creationId xmlns:a16="http://schemas.microsoft.com/office/drawing/2014/main" id="{45A7E7AC-0ABF-4917-A30C-67A9AFCE59FD}"/>
              </a:ext>
            </a:extLst>
          </p:cNvPr>
          <p:cNvSpPr txBox="1">
            <a:spLocks/>
          </p:cNvSpPr>
          <p:nvPr/>
        </p:nvSpPr>
        <p:spPr>
          <a:xfrm>
            <a:off x="2543235" y="4889789"/>
            <a:ext cx="2279523" cy="3805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FFB2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900" dirty="0"/>
              <a:t>Drew Martin 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EA6E3B1D-840E-4D6F-A4FE-1140B1011A93}"/>
              </a:ext>
            </a:extLst>
          </p:cNvPr>
          <p:cNvSpPr txBox="1">
            <a:spLocks/>
          </p:cNvSpPr>
          <p:nvPr/>
        </p:nvSpPr>
        <p:spPr>
          <a:xfrm>
            <a:off x="2585440" y="5310595"/>
            <a:ext cx="2237318" cy="24614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3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University of Texas</a:t>
            </a:r>
          </a:p>
        </p:txBody>
      </p:sp>
      <p:pic>
        <p:nvPicPr>
          <p:cNvPr id="3" name="Picture 6" descr="Dr. Nancy C. Hixson | Air Force Academy Quarterback Club of Denver">
            <a:extLst>
              <a:ext uri="{FF2B5EF4-FFF2-40B4-BE49-F238E27FC236}">
                <a16:creationId xmlns:a16="http://schemas.microsoft.com/office/drawing/2014/main" id="{ECE66E12-D6DD-40B9-A217-2A95ABE97C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6" r="10753"/>
          <a:stretch/>
        </p:blipFill>
        <p:spPr bwMode="auto">
          <a:xfrm>
            <a:off x="5083421" y="2051067"/>
            <a:ext cx="2033059" cy="270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rew Martin (@HookEm_Drew) / Twitter">
            <a:extLst>
              <a:ext uri="{FF2B5EF4-FFF2-40B4-BE49-F238E27FC236}">
                <a16:creationId xmlns:a16="http://schemas.microsoft.com/office/drawing/2014/main" id="{0CB644BC-194D-435C-BD53-6C3C951054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6" t="7309" r="18825" b="10648"/>
          <a:stretch/>
        </p:blipFill>
        <p:spPr bwMode="auto">
          <a:xfrm>
            <a:off x="2713255" y="2041234"/>
            <a:ext cx="2033059" cy="2693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avatar for Eric McKenzie">
            <a:extLst>
              <a:ext uri="{FF2B5EF4-FFF2-40B4-BE49-F238E27FC236}">
                <a16:creationId xmlns:a16="http://schemas.microsoft.com/office/drawing/2014/main" id="{52C2B76F-D73B-4A8D-B75E-B3FE11773D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11633"/>
          <a:stretch/>
        </p:blipFill>
        <p:spPr bwMode="auto">
          <a:xfrm>
            <a:off x="210451" y="2078336"/>
            <a:ext cx="2113965" cy="265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320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12F7A-B6A5-4517-8051-B02A5EC0E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390" y="1725740"/>
            <a:ext cx="8043620" cy="4055128"/>
          </a:xfrm>
        </p:spPr>
        <p:txBody>
          <a:bodyPr>
            <a:normAutofit fontScale="90000"/>
          </a:bodyPr>
          <a:lstStyle/>
          <a:p>
            <a:r>
              <a:rPr lang="en-US" dirty="0"/>
              <a:t>EVALUATING CHANGE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COMMUNICATION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3718526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12F7A-B6A5-4517-8051-B02A5EC0E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390" y="1725740"/>
            <a:ext cx="8043620" cy="4055128"/>
          </a:xfrm>
        </p:spPr>
        <p:txBody>
          <a:bodyPr>
            <a:normAutofit fontScale="90000"/>
          </a:bodyPr>
          <a:lstStyle/>
          <a:p>
            <a:r>
              <a:rPr lang="en-US" dirty="0"/>
              <a:t>EVALUATING CHANGE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rgbClr val="FFB200">
                    <a:alpha val="40000"/>
                  </a:srgbClr>
                </a:solidFill>
              </a:rPr>
              <a:t>COMMUNICATION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rgbClr val="FFB200">
                    <a:alpha val="40000"/>
                  </a:srgbClr>
                </a:solidFill>
              </a:rPr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3656203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D00796-58FD-4AC7-A266-9259B97D1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OPERATION SEC TRANSITION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1BB450-8E88-4F0D-B27B-A36874F01F87}"/>
              </a:ext>
            </a:extLst>
          </p:cNvPr>
          <p:cNvSpPr txBox="1"/>
          <p:nvPr/>
        </p:nvSpPr>
        <p:spPr>
          <a:xfrm>
            <a:off x="1753253" y="923051"/>
            <a:ext cx="5150480" cy="568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400" b="1" dirty="0">
                <a:solidFill>
                  <a:schemeClr val="bg1"/>
                </a:solidFill>
              </a:rPr>
              <a:t>Sport Programs/Team Operations</a:t>
            </a: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bg1"/>
                </a:solidFill>
              </a:rPr>
              <a:t>Competition comparative evaluation, Roster sizes, Recruiting, Equipment, Scheduling philosophy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050" b="1" dirty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</a:pPr>
            <a:r>
              <a:rPr lang="en-US" sz="1400" b="1" dirty="0">
                <a:solidFill>
                  <a:schemeClr val="bg1"/>
                </a:solidFill>
              </a:rPr>
              <a:t>Student-Athlete Experience/Academics/Compliance/4EVERTEXAS </a:t>
            </a: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bg1"/>
                </a:solidFill>
              </a:rPr>
              <a:t>Admissions, Eligibility, DIEP, Title IX, NIL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050" dirty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</a:pPr>
            <a:r>
              <a:rPr lang="en-US" sz="1400" b="1" dirty="0">
                <a:solidFill>
                  <a:schemeClr val="bg1"/>
                </a:solidFill>
              </a:rPr>
              <a:t>Sports Medicine/Behavioral Health/Strength &amp; Conditioning/Applied Science/Nutrition </a:t>
            </a: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bg1"/>
                </a:solidFill>
              </a:rPr>
              <a:t>Facilities/Equipment, Evaluation of SEC sports medicine policies and procedures including drug testing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050" b="1" dirty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</a:pPr>
            <a:r>
              <a:rPr lang="en-US" sz="1400" b="1" dirty="0">
                <a:solidFill>
                  <a:schemeClr val="bg1"/>
                </a:solidFill>
              </a:rPr>
              <a:t>Travel</a:t>
            </a: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bg1"/>
                </a:solidFill>
              </a:rPr>
              <a:t>Conference and non-conference competition evaluation, Recruiting – on and off campus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05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Finances/Budget/HR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Departmental and sport budget evaluation, headcount and compensation structures</a:t>
            </a:r>
          </a:p>
          <a:p>
            <a:pPr>
              <a:spcAft>
                <a:spcPts val="300"/>
              </a:spcAft>
            </a:pPr>
            <a:endParaRPr lang="en-US" sz="1050" b="1" dirty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</a:pPr>
            <a:r>
              <a:rPr lang="en-US" sz="1400" b="1" dirty="0">
                <a:solidFill>
                  <a:schemeClr val="bg1"/>
                </a:solidFill>
              </a:rPr>
              <a:t>Facilities &amp; IT/AV</a:t>
            </a: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bg1"/>
                </a:solidFill>
              </a:rPr>
              <a:t>Sport competition and practice facilities, Departmental and sport support facilities, Major capital projects in progress </a:t>
            </a:r>
          </a:p>
          <a:p>
            <a:endParaRPr lang="en-US" sz="105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DF38C9-74F2-44BD-9F19-AF475CBC0687}"/>
              </a:ext>
            </a:extLst>
          </p:cNvPr>
          <p:cNvSpPr txBox="1"/>
          <p:nvPr/>
        </p:nvSpPr>
        <p:spPr>
          <a:xfrm>
            <a:off x="6903733" y="923051"/>
            <a:ext cx="5288267" cy="593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400" b="1" dirty="0">
                <a:solidFill>
                  <a:schemeClr val="bg1"/>
                </a:solidFill>
              </a:rPr>
              <a:t>Development</a:t>
            </a: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bg1"/>
                </a:solidFill>
              </a:rPr>
              <a:t>Development philosophy, Donor and Annual Fund numbers, Premium seating, donor experiences, University engagement</a:t>
            </a:r>
          </a:p>
          <a:p>
            <a:endParaRPr lang="en-US" sz="1050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Game &amp; Event Management </a:t>
            </a:r>
          </a:p>
          <a:p>
            <a:r>
              <a:rPr lang="en-US" sz="1400" dirty="0">
                <a:solidFill>
                  <a:schemeClr val="bg1"/>
                </a:solidFill>
              </a:rPr>
              <a:t>Organizational &amp; staffing structure, Inside &amp; outside of venue fan experience, Parking</a:t>
            </a:r>
          </a:p>
          <a:p>
            <a:endParaRPr lang="en-US" sz="1050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Ticket Sales &amp; Operations </a:t>
            </a:r>
          </a:p>
          <a:p>
            <a:r>
              <a:rPr lang="en-US" sz="1400" dirty="0">
                <a:solidFill>
                  <a:schemeClr val="bg1"/>
                </a:solidFill>
              </a:rPr>
              <a:t>Competition facilities capacity, season ticket numbers &amp;  pricing, Evaluation of SEC ticket policies, visiting team allocations/locations</a:t>
            </a:r>
          </a:p>
          <a:p>
            <a:endParaRPr lang="en-US" sz="1050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External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Marketing &amp; Advertising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Fan Engagement/Experience/Traditions/Band/Spirit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Trademark &amp; Licensing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Learfield/Sponsorships/Multimedia Rights/Radio Network/Online Audio/Livestreaming and Live Event Production for Linear Channel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Food and Beverage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Creative/Digital/Mobile/Social Media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Media Relations &amp; Communications</a:t>
            </a:r>
          </a:p>
          <a:p>
            <a:endParaRPr lang="en-US" sz="1050" b="1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Television</a:t>
            </a:r>
          </a:p>
          <a:p>
            <a:r>
              <a:rPr lang="en-US" sz="1400" dirty="0">
                <a:solidFill>
                  <a:schemeClr val="bg1"/>
                </a:solidFill>
              </a:rPr>
              <a:t>ESPN/SEC network, UT content rights/obligations – facilities/equipment</a:t>
            </a:r>
          </a:p>
          <a:p>
            <a:endParaRPr lang="en-US" sz="1050" b="1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Branding- SEC Rebrand</a:t>
            </a:r>
          </a:p>
          <a:p>
            <a:r>
              <a:rPr lang="en-US" sz="1400" dirty="0">
                <a:solidFill>
                  <a:schemeClr val="bg1"/>
                </a:solidFill>
              </a:rPr>
              <a:t>Marketing/Adverting/Media/Communications/Facilities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4D50F3-A88E-4B28-A9BE-726E3B728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851" y="247947"/>
            <a:ext cx="1459424" cy="74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14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D00796-58FD-4AC7-A266-9259B97D1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OPERATION SEC TRANSITION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1BB450-8E88-4F0D-B27B-A36874F01F87}"/>
              </a:ext>
            </a:extLst>
          </p:cNvPr>
          <p:cNvSpPr txBox="1"/>
          <p:nvPr/>
        </p:nvSpPr>
        <p:spPr>
          <a:xfrm>
            <a:off x="2045776" y="843677"/>
            <a:ext cx="9308024" cy="6009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Goal 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To give each Texas Athletics employee an opportunity to participate on at least one committee, provide input and have a vested interest in the process.  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Committee Participation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Sport Programs/Team Operations – 18 committee members 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Student-Athlete Experience/Academics/Compliance/4EVERTEXAS  – 19 committee members </a:t>
            </a:r>
            <a:endParaRPr lang="en-US" sz="1600" i="1" dirty="0">
              <a:solidFill>
                <a:schemeClr val="bg1"/>
              </a:solidFill>
            </a:endParaRP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Sports Medicine/Behavioral Health/Strength &amp; Conditioning/Applied Science/Nutrition  -  25 committee members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Travel  -  15 committee members 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Finances/Budget/HR  -  15 committee members</a:t>
            </a:r>
            <a:endParaRPr lang="en-US" sz="1600" i="1" dirty="0">
              <a:solidFill>
                <a:schemeClr val="bg1"/>
              </a:solidFill>
            </a:endParaRP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Facilities &amp; IT/AV  -  17 committee members</a:t>
            </a:r>
            <a:endParaRPr lang="en-US" sz="1600" i="1" dirty="0">
              <a:solidFill>
                <a:schemeClr val="bg1"/>
              </a:solidFill>
            </a:endParaRP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Development  -  11 committee members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Game &amp; Event Management   -  14 committee members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Ticket Sales &amp; Operations  -  12 committee members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External Operations  -  55 committee &amp; sub-committee members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Television  -  11 committee members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Branding- SEC Rebrand  -  10 committee members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Meetings </a:t>
            </a:r>
          </a:p>
          <a:p>
            <a:pPr marL="742950" lvl="1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Committee’s meet once a month 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i="1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84EA7F8-934C-4005-B94E-352DEACED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851" y="247947"/>
            <a:ext cx="1459424" cy="74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368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12F7A-B6A5-4517-8051-B02A5EC0E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390" y="1725740"/>
            <a:ext cx="8043620" cy="40551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B200">
                    <a:alpha val="40000"/>
                  </a:srgbClr>
                </a:solidFill>
              </a:rPr>
              <a:t>EVALUATING CHANGE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COMMUNICATION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rgbClr val="FFB200">
                    <a:alpha val="40000"/>
                  </a:srgbClr>
                </a:solidFill>
              </a:rPr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311369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E562-87CA-41BA-8188-644E7BB8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2E7EE8-1CB2-4CF4-96C3-407D538AD5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11B57FC-B7FC-4036-987F-41ACA52853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USAFA Institutional Spot">
            <a:hlinkClick r:id="" action="ppaction://media"/>
            <a:extLst>
              <a:ext uri="{FF2B5EF4-FFF2-40B4-BE49-F238E27FC236}">
                <a16:creationId xmlns:a16="http://schemas.microsoft.com/office/drawing/2014/main" id="{94CB540D-EC6F-4A95-94CE-7487647AAB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1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DA34D-1135-44C4-8DF2-ED490CBBA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A8A18-0CB0-4509-B48F-D06CADEC7C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3FC7EA-46EC-45C7-969D-B65EE66274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7DE442-BE2D-40D9-B72F-DD91BA388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12" y="280437"/>
            <a:ext cx="8507012" cy="38295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6D619B-9086-40FD-9020-0407DF378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3874"/>
            <a:ext cx="12192000" cy="45902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D6375F-41E6-42A9-ADA9-72FCCFE96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888" y="0"/>
            <a:ext cx="99342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63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A3F2C-E4B7-4E2D-BAC6-5A5D8434E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0C4A70-EB53-461C-96B8-454701A4A8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84D8885-887E-4F0C-A086-2F77915D0F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Online Media 4" title="THIS IS BIG | Cincinnati Announces Move to Big 12">
            <a:hlinkClick r:id="" action="ppaction://media"/>
            <a:extLst>
              <a:ext uri="{FF2B5EF4-FFF2-40B4-BE49-F238E27FC236}">
                <a16:creationId xmlns:a16="http://schemas.microsoft.com/office/drawing/2014/main" id="{900A868D-8E3B-484B-B993-85889556ABE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0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9A565-8B03-4AD3-93DB-6874F0EE4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256FC-DC38-4AA9-BD9B-E3BC4BBD06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6299F7C-A8E8-4F1F-9E21-BCB7A42406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03A101-AA3E-4981-958B-DC152040C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6230"/>
            <a:ext cx="12185823" cy="58909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16DD24-AD36-4364-82AE-8423B22C3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335" y="297731"/>
            <a:ext cx="4775696" cy="59879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B8A423-2D9C-4ED7-8A2A-1BB3AE7CD6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55682"/>
            <a:ext cx="12192000" cy="474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2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213FA-926F-42F8-B4CC-7EBBC7E0C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411F94-DB02-462C-9B70-1D016A554C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EBA8304-0E23-4CDC-A5A3-19DD8584D5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Online Media 4" title="UNT: Welcome to the American">
            <a:hlinkClick r:id="" action="ppaction://media"/>
            <a:extLst>
              <a:ext uri="{FF2B5EF4-FFF2-40B4-BE49-F238E27FC236}">
                <a16:creationId xmlns:a16="http://schemas.microsoft.com/office/drawing/2014/main" id="{E95C9382-401C-478C-A921-54D226355A2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947" y="0"/>
            <a:ext cx="12138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43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12F7A-B6A5-4517-8051-B02A5EC0E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390" y="1725740"/>
            <a:ext cx="8043620" cy="40551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B200">
                    <a:alpha val="40000"/>
                  </a:srgbClr>
                </a:solidFill>
              </a:rPr>
              <a:t>EVALUATING CHANGE</a:t>
            </a:r>
            <a:br>
              <a:rPr lang="en-US" dirty="0">
                <a:solidFill>
                  <a:srgbClr val="FFB200">
                    <a:alpha val="40000"/>
                  </a:srgbClr>
                </a:solidFill>
              </a:rPr>
            </a:br>
            <a:br>
              <a:rPr lang="en-US" dirty="0">
                <a:solidFill>
                  <a:srgbClr val="FFB200">
                    <a:alpha val="40000"/>
                  </a:srgbClr>
                </a:solidFill>
              </a:rPr>
            </a:br>
            <a:r>
              <a:rPr lang="en-US" dirty="0">
                <a:solidFill>
                  <a:srgbClr val="FFB200">
                    <a:alpha val="40000"/>
                  </a:srgbClr>
                </a:solidFill>
              </a:rPr>
              <a:t>COMMUNICATION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330719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26DAE1-70B2-6840-92F3-0DCCE4A6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503A1D-0B7D-BB43-9016-76DD6CDB99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241593-B531-8C43-9C90-DE5E7254E0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Please complete the online session evaluation.</a:t>
            </a:r>
          </a:p>
        </p:txBody>
      </p:sp>
      <p:pic>
        <p:nvPicPr>
          <p:cNvPr id="7" name="Picture 6" descr="A picture containing text, screenshot, monitor&#10;&#10;Description automatically generated">
            <a:extLst>
              <a:ext uri="{FF2B5EF4-FFF2-40B4-BE49-F238E27FC236}">
                <a16:creationId xmlns:a16="http://schemas.microsoft.com/office/drawing/2014/main" id="{7D45FE19-4153-334E-B09D-3B2BE23DF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784" y="2562198"/>
            <a:ext cx="275613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634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5235</TotalTime>
  <Words>481</Words>
  <Application>Microsoft Office PowerPoint</Application>
  <PresentationFormat>Widescreen</PresentationFormat>
  <Paragraphs>77</Paragraphs>
  <Slides>14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 Theme</vt:lpstr>
      <vt:lpstr>1_Office Theme</vt:lpstr>
      <vt:lpstr>Conference Realignment - Impact on College Athletics Programs  </vt:lpstr>
      <vt:lpstr>Eric McKenzie</vt:lpstr>
      <vt:lpstr>EVALUATING CHANGE  COMMUNICATION  IMPACT</vt:lpstr>
      <vt:lpstr>EVALUATING CHANGE  COMMUNICATION  IMPACT</vt:lpstr>
      <vt:lpstr>OPERATION SEC TRANSITION</vt:lpstr>
      <vt:lpstr>OPERATION SEC TRANSITION</vt:lpstr>
      <vt:lpstr>EVALUATING CHANGE  COMMUNICATION  IMPACT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EVALUATING CHANGE  COMMUNICATION  IMPACT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 Ramsay</dc:creator>
  <cp:lastModifiedBy>Eric McKenzie</cp:lastModifiedBy>
  <cp:revision>67</cp:revision>
  <dcterms:created xsi:type="dcterms:W3CDTF">2018-12-20T00:17:00Z</dcterms:created>
  <dcterms:modified xsi:type="dcterms:W3CDTF">2022-02-26T00:02:22Z</dcterms:modified>
</cp:coreProperties>
</file>